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0"/>
  </p:notesMasterIdLst>
  <p:sldIdLst>
    <p:sldId id="257" r:id="rId3"/>
    <p:sldId id="258" r:id="rId4"/>
    <p:sldId id="262" r:id="rId5"/>
    <p:sldId id="260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A49C"/>
    <a:srgbClr val="386546"/>
    <a:srgbClr val="314C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539" autoAdjust="0"/>
    <p:restoredTop sz="97846" autoAdjust="0"/>
  </p:normalViewPr>
  <p:slideViewPr>
    <p:cSldViewPr>
      <p:cViewPr varScale="1">
        <p:scale>
          <a:sx n="112" d="100"/>
          <a:sy n="112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3BC8C3-96F9-4D32-946A-7B29F5F84B03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DAA6AA-F565-4C8E-9455-DBF222A6DE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9719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F8C23-969C-42BE-9B7A-B05B6D68B26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834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DAA6AA-F565-4C8E-9455-DBF222A6DE6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7766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37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7C8C5-FF2F-4E2D-8173-D04F3DE744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E26B-0325-49CC-AE5B-6FC0E1631B8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58952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7C8C5-FF2F-4E2D-8173-D04F3DE744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E26B-0325-49CC-AE5B-6FC0E1631B8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691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50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5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7C8C5-FF2F-4E2D-8173-D04F3DE744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E26B-0325-49CC-AE5B-6FC0E1631B8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72834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64256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94958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867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8892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54739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91524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362749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7967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7C8C5-FF2F-4E2D-8173-D04F3DE744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E26B-0325-49CC-AE5B-6FC0E1631B8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877706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847591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40064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2583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1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7C8C5-FF2F-4E2D-8173-D04F3DE744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E26B-0325-49CC-AE5B-6FC0E1631B8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9631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7C8C5-FF2F-4E2D-8173-D04F3DE744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E26B-0325-49CC-AE5B-6FC0E1631B8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49881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1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1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7C8C5-FF2F-4E2D-8173-D04F3DE744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E26B-0325-49CC-AE5B-6FC0E1631B8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9224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7C8C5-FF2F-4E2D-8173-D04F3DE744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E26B-0325-49CC-AE5B-6FC0E1631B8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5698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7C8C5-FF2F-4E2D-8173-D04F3DE744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E26B-0325-49CC-AE5B-6FC0E1631B8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2520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6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7C8C5-FF2F-4E2D-8173-D04F3DE744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E26B-0325-49CC-AE5B-6FC0E1631B8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141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7C8C5-FF2F-4E2D-8173-D04F3DE744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E26B-0325-49CC-AE5B-6FC0E1631B8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4107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6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B7C8C5-FF2F-4E2D-8173-D04F3DE744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6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6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17E26B-0325-49CC-AE5B-6FC0E1631B8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9208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6868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2"/>
            <a:ext cx="9144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2581870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Understanding Verbs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1547452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6777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prstClr val="white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prstClr val="white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547452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039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6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Three Types of Verbs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542922" y="4074817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882184"/>
              <a:ext cx="7807571" cy="48853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Helping Verbs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542922" y="2828369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5" y="1902779"/>
              <a:ext cx="7807571" cy="48853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Linking Verbs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542922" y="1579048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4" y="1897782"/>
              <a:ext cx="7807571" cy="48853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Action Verbs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16754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Action Verbs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68213" y="1436725"/>
            <a:ext cx="7807571" cy="34163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3600" dirty="0">
                <a:solidFill>
                  <a:srgbClr val="323542"/>
                </a:solidFill>
              </a:rPr>
              <a:t>My mother </a:t>
            </a:r>
            <a:r>
              <a:rPr lang="en-US" sz="3600" b="1" dirty="0">
                <a:solidFill>
                  <a:srgbClr val="314C57"/>
                </a:solidFill>
              </a:rPr>
              <a:t>bakes</a:t>
            </a:r>
            <a:r>
              <a:rPr lang="en-US" sz="3600" b="1" dirty="0">
                <a:solidFill>
                  <a:srgbClr val="323542"/>
                </a:solidFill>
              </a:rPr>
              <a:t> </a:t>
            </a:r>
            <a:r>
              <a:rPr lang="en-US" sz="3600" dirty="0">
                <a:solidFill>
                  <a:srgbClr val="323542"/>
                </a:solidFill>
              </a:rPr>
              <a:t>the most delicious apple pie in the world.</a:t>
            </a:r>
          </a:p>
          <a:p>
            <a:endParaRPr lang="en-US" sz="3600" dirty="0">
              <a:solidFill>
                <a:srgbClr val="323542"/>
              </a:solidFill>
            </a:endParaRPr>
          </a:p>
          <a:p>
            <a:r>
              <a:rPr lang="en-US" sz="3600" dirty="0">
                <a:solidFill>
                  <a:srgbClr val="323542"/>
                </a:solidFill>
              </a:rPr>
              <a:t>During the final exam, most of the students </a:t>
            </a:r>
            <a:r>
              <a:rPr lang="en-US" sz="3600" b="1" dirty="0">
                <a:solidFill>
                  <a:srgbClr val="314C57"/>
                </a:solidFill>
              </a:rPr>
              <a:t>struggled</a:t>
            </a:r>
            <a:r>
              <a:rPr lang="en-US" sz="3600" b="1" dirty="0">
                <a:solidFill>
                  <a:srgbClr val="323542"/>
                </a:solidFill>
              </a:rPr>
              <a:t> </a:t>
            </a:r>
            <a:r>
              <a:rPr lang="en-US" sz="3600" dirty="0">
                <a:solidFill>
                  <a:srgbClr val="323542"/>
                </a:solidFill>
              </a:rPr>
              <a:t>with the essay question.</a:t>
            </a:r>
          </a:p>
        </p:txBody>
      </p:sp>
    </p:spTree>
    <p:extLst>
      <p:ext uri="{BB962C8B-B14F-4D97-AF65-F5344CB8AC3E}">
        <p14:creationId xmlns:p14="http://schemas.microsoft.com/office/powerpoint/2010/main" val="3705017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Direct and Indirect Objects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767769" y="1612191"/>
            <a:ext cx="7608462" cy="3252040"/>
            <a:chOff x="365111" y="1821206"/>
            <a:chExt cx="8443024" cy="3298655"/>
          </a:xfrm>
          <a:solidFill>
            <a:srgbClr val="314C57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>
                    <a:solidFill>
                      <a:schemeClr val="bg1"/>
                    </a:solidFill>
                  </a:rPr>
                  <a:t>&amp;</a:t>
                </a:r>
                <a:endParaRPr lang="en-US" sz="40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067062"/>
              <a:ext cx="3325552" cy="259116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b="1" dirty="0">
                  <a:solidFill>
                    <a:schemeClr val="bg1"/>
                  </a:solidFill>
                </a:rPr>
                <a:t>Direct Object</a:t>
              </a:r>
            </a:p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Harmony accidentally threw</a:t>
              </a:r>
              <a:r>
                <a:rPr lang="en-US" sz="2800" b="1" dirty="0">
                  <a:solidFill>
                    <a:schemeClr val="bg1"/>
                  </a:solidFill>
                </a:rPr>
                <a:t> </a:t>
              </a:r>
              <a:r>
                <a:rPr lang="en-US" sz="2800" dirty="0">
                  <a:solidFill>
                    <a:schemeClr val="bg1"/>
                  </a:solidFill>
                </a:rPr>
                <a:t>the </a:t>
              </a:r>
              <a:r>
                <a:rPr lang="en-US" sz="2800" b="1" dirty="0">
                  <a:solidFill>
                    <a:schemeClr val="bg1"/>
                  </a:solidFill>
                </a:rPr>
                <a:t>ball </a:t>
              </a:r>
              <a:r>
                <a:rPr lang="en-US" sz="2800" dirty="0">
                  <a:solidFill>
                    <a:schemeClr val="bg1"/>
                  </a:solidFill>
                </a:rPr>
                <a:t>over the fence.</a:t>
              </a:r>
              <a:r>
                <a:rPr lang="en-US" sz="2800" b="1" dirty="0">
                  <a:solidFill>
                    <a:schemeClr val="bg1"/>
                  </a:solidFill>
                </a:rPr>
                <a:t> </a:t>
              </a:r>
              <a:endParaRPr 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66194" y="2092548"/>
              <a:ext cx="3325552" cy="265360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b="1" dirty="0">
                  <a:solidFill>
                    <a:schemeClr val="bg1"/>
                  </a:solidFill>
                </a:rPr>
                <a:t>Indirect Object</a:t>
              </a:r>
            </a:p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My children brought </a:t>
              </a:r>
              <a:r>
                <a:rPr lang="en-US" sz="2800" b="1" dirty="0">
                  <a:solidFill>
                    <a:schemeClr val="bg1"/>
                  </a:solidFill>
                </a:rPr>
                <a:t>me </a:t>
              </a:r>
              <a:r>
                <a:rPr lang="en-US" sz="2800" dirty="0">
                  <a:solidFill>
                    <a:schemeClr val="bg1"/>
                  </a:solidFill>
                </a:rPr>
                <a:t>breakfast in bed.</a:t>
              </a:r>
            </a:p>
            <a:p>
              <a:pPr algn="ctr"/>
              <a:endParaRPr lang="en-US" sz="32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527722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Linking Verbs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68213" y="2267722"/>
            <a:ext cx="7807571" cy="175432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3600" dirty="0">
                <a:solidFill>
                  <a:srgbClr val="323542"/>
                </a:solidFill>
              </a:rPr>
              <a:t>The garden </a:t>
            </a:r>
            <a:r>
              <a:rPr lang="en-US" sz="3600" b="1" dirty="0">
                <a:solidFill>
                  <a:srgbClr val="386546"/>
                </a:solidFill>
              </a:rPr>
              <a:t>is</a:t>
            </a:r>
            <a:r>
              <a:rPr lang="en-US" sz="3600" b="1" dirty="0">
                <a:solidFill>
                  <a:srgbClr val="323542"/>
                </a:solidFill>
              </a:rPr>
              <a:t> </a:t>
            </a:r>
            <a:r>
              <a:rPr lang="en-US" sz="3600" dirty="0">
                <a:solidFill>
                  <a:srgbClr val="323542"/>
                </a:solidFill>
              </a:rPr>
              <a:t>full of beautiful flowers.</a:t>
            </a:r>
          </a:p>
          <a:p>
            <a:endParaRPr lang="en-US" sz="3600" dirty="0">
              <a:solidFill>
                <a:srgbClr val="323542"/>
              </a:solidFill>
            </a:endParaRPr>
          </a:p>
          <a:p>
            <a:r>
              <a:rPr lang="en-US" sz="3600" dirty="0">
                <a:solidFill>
                  <a:srgbClr val="323542"/>
                </a:solidFill>
              </a:rPr>
              <a:t>The soup </a:t>
            </a:r>
            <a:r>
              <a:rPr lang="en-US" sz="3600" b="1" dirty="0">
                <a:solidFill>
                  <a:srgbClr val="386546"/>
                </a:solidFill>
              </a:rPr>
              <a:t>smelled</a:t>
            </a:r>
            <a:r>
              <a:rPr lang="en-US" sz="3600" b="1" dirty="0">
                <a:solidFill>
                  <a:srgbClr val="323542"/>
                </a:solidFill>
              </a:rPr>
              <a:t> </a:t>
            </a:r>
            <a:r>
              <a:rPr lang="en-US" sz="3600" dirty="0">
                <a:solidFill>
                  <a:srgbClr val="323542"/>
                </a:solidFill>
              </a:rPr>
              <a:t>delicious.</a:t>
            </a:r>
          </a:p>
        </p:txBody>
      </p:sp>
    </p:spTree>
    <p:extLst>
      <p:ext uri="{BB962C8B-B14F-4D97-AF65-F5344CB8AC3E}">
        <p14:creationId xmlns:p14="http://schemas.microsoft.com/office/powerpoint/2010/main" val="707023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Helping Verbs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68213" y="1713724"/>
            <a:ext cx="7807571" cy="286232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3600" dirty="0">
                <a:solidFill>
                  <a:srgbClr val="323542"/>
                </a:solidFill>
              </a:rPr>
              <a:t>Marie </a:t>
            </a:r>
            <a:r>
              <a:rPr lang="en-US" sz="3600" b="1" dirty="0">
                <a:solidFill>
                  <a:srgbClr val="CCA49C"/>
                </a:solidFill>
              </a:rPr>
              <a:t>ran</a:t>
            </a:r>
            <a:r>
              <a:rPr lang="en-US" sz="3600" b="1" dirty="0">
                <a:solidFill>
                  <a:srgbClr val="323542"/>
                </a:solidFill>
              </a:rPr>
              <a:t> </a:t>
            </a:r>
            <a:r>
              <a:rPr lang="en-US" sz="3600" dirty="0">
                <a:solidFill>
                  <a:srgbClr val="323542"/>
                </a:solidFill>
              </a:rPr>
              <a:t>a marathon.</a:t>
            </a:r>
          </a:p>
          <a:p>
            <a:endParaRPr lang="en-US" sz="3600" dirty="0">
              <a:solidFill>
                <a:srgbClr val="323542"/>
              </a:solidFill>
            </a:endParaRPr>
          </a:p>
          <a:p>
            <a:r>
              <a:rPr lang="en-US" sz="3600" dirty="0">
                <a:solidFill>
                  <a:srgbClr val="323542"/>
                </a:solidFill>
              </a:rPr>
              <a:t>Marie </a:t>
            </a:r>
            <a:r>
              <a:rPr lang="en-US" sz="3600" b="1" dirty="0">
                <a:solidFill>
                  <a:srgbClr val="CCA49C"/>
                </a:solidFill>
              </a:rPr>
              <a:t>had run </a:t>
            </a:r>
            <a:r>
              <a:rPr lang="en-US" sz="3600" dirty="0">
                <a:solidFill>
                  <a:srgbClr val="323542"/>
                </a:solidFill>
              </a:rPr>
              <a:t>a marathon.</a:t>
            </a:r>
          </a:p>
          <a:p>
            <a:endParaRPr lang="en-US" sz="3600" dirty="0">
              <a:solidFill>
                <a:srgbClr val="323542"/>
              </a:solidFill>
            </a:endParaRPr>
          </a:p>
          <a:p>
            <a:r>
              <a:rPr lang="en-US" sz="3600" dirty="0">
                <a:solidFill>
                  <a:srgbClr val="323542"/>
                </a:solidFill>
              </a:rPr>
              <a:t>Marie </a:t>
            </a:r>
            <a:r>
              <a:rPr lang="en-US" sz="3600" b="1" dirty="0">
                <a:solidFill>
                  <a:srgbClr val="CCA49C"/>
                </a:solidFill>
              </a:rPr>
              <a:t>is running </a:t>
            </a:r>
            <a:r>
              <a:rPr lang="en-US" sz="3600" dirty="0">
                <a:solidFill>
                  <a:srgbClr val="323542"/>
                </a:solidFill>
              </a:rPr>
              <a:t>a marathon.</a:t>
            </a:r>
          </a:p>
        </p:txBody>
      </p:sp>
    </p:spTree>
    <p:extLst>
      <p:ext uri="{BB962C8B-B14F-4D97-AF65-F5344CB8AC3E}">
        <p14:creationId xmlns:p14="http://schemas.microsoft.com/office/powerpoint/2010/main" val="35196215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335168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410226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prstClr val="white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prstClr val="white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7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2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178488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117</Words>
  <Application>Microsoft Office PowerPoint</Application>
  <PresentationFormat>On-screen Show (4:3)</PresentationFormat>
  <Paragraphs>34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Century Gothic</vt:lpstr>
      <vt:lpstr>1_Office Theme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Pressimone Beckowski</dc:creator>
  <cp:lastModifiedBy>Caitlin Clark</cp:lastModifiedBy>
  <cp:revision>4</cp:revision>
  <dcterms:created xsi:type="dcterms:W3CDTF">2015-06-23T17:16:01Z</dcterms:created>
  <dcterms:modified xsi:type="dcterms:W3CDTF">2018-05-04T18:58:53Z</dcterms:modified>
</cp:coreProperties>
</file>